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0E8553-B4A0-4575-9A92-AAD1C882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223" y="701335"/>
            <a:ext cx="7914853" cy="12798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Dzień WALKI Z DEPRESJĄ</a:t>
            </a:r>
            <a:br>
              <a:rPr lang="pl-PL" b="1" dirty="0"/>
            </a:br>
            <a:r>
              <a:rPr lang="pl-PL" b="1" dirty="0"/>
              <a:t>23 LUTY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856BC55-B4EC-4E05-B18A-7466465C2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46" y="2705027"/>
            <a:ext cx="5681708" cy="37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68BA29-BD39-466D-A21E-B68ECF9C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3" y="337352"/>
            <a:ext cx="10718937" cy="66937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             </a:t>
            </a:r>
            <a:br>
              <a:rPr lang="pl-PL" b="1" dirty="0"/>
            </a:br>
            <a:r>
              <a:rPr lang="pl-PL" b="1" dirty="0"/>
              <a:t>              Jak rozmawiać z chorym na depresję?</a:t>
            </a:r>
            <a:br>
              <a:rPr lang="pl-PL" b="1" dirty="0"/>
            </a:br>
            <a:br>
              <a:rPr lang="pl-PL" dirty="0"/>
            </a:br>
            <a:r>
              <a:rPr lang="pl-PL" sz="2000" b="1" i="1" dirty="0"/>
              <a:t>Co mówić?</a:t>
            </a:r>
            <a:br>
              <a:rPr lang="pl-PL" sz="2000" b="1" i="1" dirty="0"/>
            </a:br>
            <a:br>
              <a:rPr lang="pl-PL" sz="2000" b="1" i="1" dirty="0"/>
            </a:br>
            <a:r>
              <a:rPr lang="pl-PL" sz="2000" b="1" i="1" dirty="0"/>
              <a:t>-CHCESZ , ABY CIĘ PRZYTULIĆ ?</a:t>
            </a:r>
            <a:br>
              <a:rPr lang="pl-PL" sz="2000" b="1" i="1" dirty="0"/>
            </a:br>
            <a:r>
              <a:rPr lang="pl-PL" sz="2000" b="1" i="1" dirty="0"/>
              <a:t>-WIESZ, ŻE NIE JESTEŚ SAM/A?</a:t>
            </a:r>
            <a:br>
              <a:rPr lang="pl-PL" sz="2000" b="1" i="1" dirty="0"/>
            </a:br>
            <a:r>
              <a:rPr lang="pl-PL" sz="2000" b="1" i="1" dirty="0"/>
              <a:t>-DLA MNIE JESTEŚ WAŻNY/A</a:t>
            </a:r>
            <a:br>
              <a:rPr lang="pl-PL" sz="2000" b="1" i="1" dirty="0"/>
            </a:br>
            <a:r>
              <a:rPr lang="pl-PL" sz="2000" b="1" i="1" dirty="0"/>
              <a:t>-JESTEŚMY TUTAJ PO TO, ABY CIĘ WSPIERAĆ</a:t>
            </a:r>
            <a:br>
              <a:rPr lang="pl-PL" sz="2000" b="1" i="1" dirty="0"/>
            </a:br>
            <a:r>
              <a:rPr lang="pl-PL" sz="2000" b="1" i="1" dirty="0"/>
              <a:t>-PRZYKRO MI, NIE DO KOŃCA ROZUMIEM, CO TERAZ CZUJESZ, ALE WSPÓCZUJE CI</a:t>
            </a:r>
            <a:br>
              <a:rPr lang="pl-PL" sz="2000" b="1" i="1" dirty="0"/>
            </a:br>
            <a:r>
              <a:rPr lang="pl-PL" sz="2000" b="1" i="1" dirty="0"/>
              <a:t>-NIE ZOSTAWIE CIĘ</a:t>
            </a:r>
            <a:br>
              <a:rPr lang="pl-PL" sz="2000" b="1" i="1" dirty="0"/>
            </a:br>
            <a:r>
              <a:rPr lang="pl-PL" sz="2000" b="1" i="1" dirty="0"/>
              <a:t>-PRZYKRO MI JEST Z POWODU TEGO, PRZEZ CO TERAZ PRZECHODZISZ </a:t>
            </a:r>
            <a:br>
              <a:rPr lang="pl-PL" sz="2000" b="1" i="1" dirty="0"/>
            </a:br>
            <a:r>
              <a:rPr lang="pl-PL" sz="2000" b="1" i="1" dirty="0"/>
              <a:t>-KOCHAM CIĘ (TYLKO WTEDY, KIEDY FAKTYCZNIE TAK JEST)</a:t>
            </a:r>
            <a:br>
              <a:rPr lang="pl-PL" sz="2000" b="1" i="1" dirty="0"/>
            </a:br>
            <a:r>
              <a:rPr lang="pl-PL" sz="2000" b="1" i="1" dirty="0"/>
              <a:t>-NIE JESTEŚ WARIATEM/KĄ!</a:t>
            </a:r>
            <a:br>
              <a:rPr lang="pl-PL" sz="2000" b="1" i="1" dirty="0"/>
            </a:br>
            <a:br>
              <a:rPr lang="pl-PL" sz="2000" b="1" i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832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B49299-6E37-4E79-85CB-48F2D9D7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609599"/>
            <a:ext cx="10843225" cy="6039775"/>
          </a:xfrm>
        </p:spPr>
        <p:txBody>
          <a:bodyPr>
            <a:normAutofit/>
          </a:bodyPr>
          <a:lstStyle/>
          <a:p>
            <a:r>
              <a:rPr lang="pl-PL" dirty="0"/>
              <a:t>                                    </a:t>
            </a:r>
            <a:r>
              <a:rPr lang="pl-PL" b="1" dirty="0"/>
              <a:t>WAŻNE TELEFONY</a:t>
            </a:r>
            <a:br>
              <a:rPr lang="pl-PL" dirty="0"/>
            </a:br>
            <a:br>
              <a:rPr lang="pl-PL" dirty="0"/>
            </a:br>
            <a:r>
              <a:rPr lang="pl-PL" sz="2000" dirty="0"/>
              <a:t>TELEFON ZAUFANIA DLA DZIECI </a:t>
            </a:r>
            <a:br>
              <a:rPr lang="pl-PL" sz="2000" dirty="0"/>
            </a:br>
            <a:r>
              <a:rPr lang="pl-PL" sz="2000" dirty="0"/>
              <a:t>116 111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TELEFON ZAUFANIA DLA DZIECI </a:t>
            </a:r>
            <a:br>
              <a:rPr lang="pl-PL" sz="2000" dirty="0"/>
            </a:br>
            <a:r>
              <a:rPr lang="pl-PL" sz="2000" dirty="0"/>
              <a:t>800 080 222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TELEFON DLA RODZICÓW </a:t>
            </a:r>
            <a:br>
              <a:rPr lang="pl-PL" sz="2000" dirty="0"/>
            </a:br>
            <a:r>
              <a:rPr lang="pl-PL" sz="2000" dirty="0"/>
              <a:t>I NAUCZYCIELI 800 100 100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PORADNIA PSYCHOLOGICZNO - PEDAGOGICZNA W PRUDNIKU - 774363862, </a:t>
            </a:r>
            <a:br>
              <a:rPr lang="pl-PL" sz="2000" dirty="0"/>
            </a:br>
            <a:r>
              <a:rPr lang="pl-PL" sz="2000" dirty="0"/>
              <a:t>PON - PIĄTEK 8-16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512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9FC5F6-E6BF-44A6-8866-A0814752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-878890"/>
            <a:ext cx="11659340" cy="59036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Według danych Światowej Organizacji Zdrowia, </a:t>
            </a:r>
            <a:br>
              <a:rPr lang="pl-PL" sz="2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pl-PL" sz="2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depresja jest czwartą najpoważniejszą chorobą na świecie i jedną </a:t>
            </a:r>
            <a:br>
              <a:rPr lang="pl-PL" sz="2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pl-PL" sz="20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z głównych przyczyn samobójstw. </a:t>
            </a:r>
            <a:br>
              <a:rPr lang="pl-PL" sz="2000" dirty="0"/>
            </a:br>
            <a:r>
              <a:rPr lang="pl-PL" sz="2000" dirty="0"/>
              <a:t>Ogólnopolski Dzień Walki z Depresją został ustanowiony przez Ministra Zdrowia w 2001. Od 2002 roku Stowarzyszenie Aktywnie Przeciwko Depresji organizuje z tej okazji różnego rodzaju inicjatywy. </a:t>
            </a:r>
            <a:br>
              <a:rPr lang="pl-PL" sz="2000" dirty="0"/>
            </a:br>
            <a:r>
              <a:rPr lang="pl-PL" sz="2000" dirty="0"/>
              <a:t>Celem tego dnia jest upowszechnienie wiedzy na temat depresji i zachęcenie chorych do leczenia.</a:t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7F9C7-C5A5-442C-9F6A-4C0EB0B314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76007" y="3698588"/>
            <a:ext cx="4414004" cy="29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7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84D1BD-0E1F-4BB2-B5BC-47ECF050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11" y="254493"/>
            <a:ext cx="10630377" cy="5897732"/>
          </a:xfrm>
        </p:spPr>
        <p:txBody>
          <a:bodyPr>
            <a:normAutofit fontScale="90000"/>
          </a:bodyPr>
          <a:lstStyle/>
          <a:p>
            <a:pPr marL="0" indent="0"/>
            <a:r>
              <a:rPr lang="pl-PL" sz="2800" b="1" dirty="0"/>
              <a:t>Depresja </a:t>
            </a:r>
            <a:r>
              <a:rPr lang="pl-PL" sz="2800" dirty="0"/>
              <a:t>to bardzo podstępna i wyniszczająca choroba związana z zaburzeniami nastroju. Mimo tego, że występuje bardzo często, wciąż jest stygmatyzowana, a osoby na nią cierpiące wstydzą się szukać pomocy. </a:t>
            </a:r>
            <a:br>
              <a:rPr lang="pl-PL" sz="2800" dirty="0"/>
            </a:br>
            <a:br>
              <a:rPr lang="pl-PL" sz="2800" dirty="0"/>
            </a:br>
            <a:r>
              <a:rPr lang="pl-PL" sz="2800" b="1" dirty="0"/>
              <a:t>Depresja</a:t>
            </a:r>
            <a:r>
              <a:rPr lang="pl-PL" sz="2800" dirty="0"/>
              <a:t> jest uleczalna, choć może nawracać. </a:t>
            </a:r>
            <a:br>
              <a:rPr lang="pl-PL" sz="2800" dirty="0"/>
            </a:br>
            <a:br>
              <a:rPr lang="pl-PL" sz="2800" dirty="0"/>
            </a:br>
            <a:r>
              <a:rPr lang="pl-PL" sz="2800" dirty="0"/>
              <a:t>to choroba, która objawia się przewlekłymi zaburzeniami nastroju (tzw. zaburzeniami afektywnymi). Według WHO dotyka około 5 procent populacji; w Europie to aż 27 procent. Depresja dwa razy częściej występuje u kobiet niż mężczyzn.</a:t>
            </a:r>
            <a:br>
              <a:rPr lang="pl-PL" sz="1800" dirty="0"/>
            </a:b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67073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91E0AB-9E5E-475E-9A01-691AF77E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4" y="-753329"/>
            <a:ext cx="11292396" cy="5702423"/>
          </a:xfrm>
        </p:spPr>
        <p:txBody>
          <a:bodyPr>
            <a:normAutofit/>
          </a:bodyPr>
          <a:lstStyle/>
          <a:p>
            <a:r>
              <a:rPr lang="en-US" spc="309" dirty="0">
                <a:solidFill>
                  <a:schemeClr val="tx1"/>
                </a:solidFill>
                <a:latin typeface="Montserrat Classic"/>
              </a:rPr>
              <a:t>GŁÓWNM OBJAW DEPRESJI TO OGÓLNE POGORSZENIE SIĘ NASTROJU. </a:t>
            </a:r>
            <a:br>
              <a:rPr lang="pl-PL" spc="309" dirty="0">
                <a:solidFill>
                  <a:schemeClr val="tx1"/>
                </a:solidFill>
                <a:latin typeface="Montserrat Classic"/>
              </a:rPr>
            </a:br>
            <a:r>
              <a:rPr lang="en-US" spc="309" dirty="0">
                <a:solidFill>
                  <a:schemeClr val="tx1"/>
                </a:solidFill>
                <a:latin typeface="Montserrat Classic"/>
              </a:rPr>
              <a:t>TAKI STAN MOŻE ZDARZYĆ SIĘ KAŻDEMU </a:t>
            </a:r>
            <a:br>
              <a:rPr lang="pl-PL" spc="309" dirty="0">
                <a:solidFill>
                  <a:schemeClr val="tx1"/>
                </a:solidFill>
                <a:latin typeface="Montserrat Classic"/>
              </a:rPr>
            </a:br>
            <a:r>
              <a:rPr lang="en-US" spc="309" dirty="0">
                <a:solidFill>
                  <a:schemeClr val="tx1"/>
                </a:solidFill>
                <a:latin typeface="Montserrat Classic"/>
              </a:rPr>
              <a:t>Z NAS. </a:t>
            </a:r>
            <a:br>
              <a:rPr lang="pl-PL" spc="309" dirty="0">
                <a:solidFill>
                  <a:schemeClr val="tx1"/>
                </a:solidFill>
                <a:latin typeface="Montserrat Classic"/>
              </a:rPr>
            </a:br>
            <a:r>
              <a:rPr lang="en-US" spc="309" dirty="0">
                <a:solidFill>
                  <a:schemeClr val="tx1"/>
                </a:solidFill>
                <a:latin typeface="Montserrat Classic"/>
              </a:rPr>
              <a:t>JEŚLI JEDNAK STAN TAKI TRWA DŁUŻEJ NIŻ DWA TYGODNIE I TOWARZYSZĄ MU INNE OBJAWY, NALEŻY SKONTAKTOWAĆ SIĘ ZE SPECJALISTĄ.</a:t>
            </a:r>
            <a:br>
              <a:rPr lang="en-US" spc="309" dirty="0">
                <a:solidFill>
                  <a:srgbClr val="000000"/>
                </a:solidFill>
                <a:latin typeface="Montserrat Classic"/>
              </a:rPr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CA4BF77-5CC8-4112-A31A-A8B466DD5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0" y="3689261"/>
            <a:ext cx="5031744" cy="30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4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62E563-9286-4CE3-B2B1-47D3F99F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92" y="-677664"/>
            <a:ext cx="9905998" cy="6572435"/>
          </a:xfrm>
        </p:spPr>
        <p:txBody>
          <a:bodyPr/>
          <a:lstStyle/>
          <a:p>
            <a:r>
              <a:rPr lang="pl-PL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depresja u dzieci i młodzieży</a:t>
            </a:r>
            <a:br>
              <a:rPr lang="pl-PL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DIAGNOZA DEPRESJI U DZIECI I MŁODZIEŻY NIE JEST ŁATWA, PONIEWAŻ U DZIECI MOGĘ WYSTEPOWAĆ NIETYPOWE OBJAWY.</a:t>
            </a:r>
            <a:br>
              <a:rPr lang="pl-PL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br>
              <a:rPr lang="pl-PL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pl-PL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DEPRESJI OKRESU DZIECIŃSTWA I DOJRZEWANIA CZĘSTO TOWARZYSZĄ INNNE JEDNOSTKI CHOROBOWE NP. : </a:t>
            </a:r>
            <a:br>
              <a:rPr lang="pl-PL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pl-PL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ZABURZENIA LĘKOWE</a:t>
            </a:r>
            <a:br>
              <a:rPr lang="pl-PL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pl-PL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(SĄ DIAGNOZOWENE U 30 -70 % DZIECI </a:t>
            </a:r>
            <a:br>
              <a:rPr lang="pl-PL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pl-PL" sz="2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Z ROZPOZNANĄ DEPRESJĄ)</a:t>
            </a:r>
            <a:br>
              <a:rPr lang="pl-PL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DDD73E9-E796-4377-9279-AD2D3667CE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71" r="19768"/>
          <a:stretch>
            <a:fillRect/>
          </a:stretch>
        </p:blipFill>
        <p:spPr>
          <a:xfrm>
            <a:off x="8438557" y="2792738"/>
            <a:ext cx="3424969" cy="393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8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5E6321-4906-470F-BF5D-C2089E85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67" y="-491232"/>
            <a:ext cx="11740085" cy="7904085"/>
          </a:xfrm>
        </p:spPr>
        <p:txBody>
          <a:bodyPr>
            <a:normAutofit/>
          </a:bodyPr>
          <a:lstStyle/>
          <a:p>
            <a:r>
              <a:rPr lang="pl-PL" sz="2400" dirty="0"/>
              <a:t>PRZYCZYNY WYSTĘPOWANIA DEPRESJI U DZIECI NIE SĄ  DO KOŃCA ZNANE. PODOBNIE JAK W PRZYPADKU OSÓB DOROSŁYCH NAJCZĘŚCIEJ JEST TO WSPÓLWYSTĘPOWANIE TRZECH CZYNNIKÓW: </a:t>
            </a:r>
            <a:br>
              <a:rPr lang="pl-PL" sz="2400" dirty="0"/>
            </a:br>
            <a:r>
              <a:rPr lang="pl-PL" sz="2400" u="sng" dirty="0"/>
              <a:t>BIOLOGICZNYCH, PSYCHOLOGICZNYCH I ŚRODOWISKOWYCH</a:t>
            </a:r>
            <a:r>
              <a:rPr lang="pl-PL" sz="2400" dirty="0"/>
              <a:t>. </a:t>
            </a:r>
            <a:br>
              <a:rPr lang="pl-PL" sz="2400" dirty="0"/>
            </a:br>
            <a:br>
              <a:rPr lang="pl-PL" sz="2400" dirty="0"/>
            </a:br>
            <a:r>
              <a:rPr lang="pl-PL" sz="2400" b="1" dirty="0"/>
              <a:t>CZYNNIKI BIOLOGICZNE </a:t>
            </a:r>
            <a:r>
              <a:rPr lang="pl-PL" sz="2400" dirty="0"/>
              <a:t>TO GENY, KTÓRE DZIECKO DZIEDZICZY PO RODZICACH. JEŻELI KTOŚ W RODZINIE CHORUJE NA DEPRESJĘ, TO ISTNIEJE POWAŻNE RYZYKO, ŻE DZIECKO RÓWNIEŻ NA NIĄ ZACHORUJE. </a:t>
            </a:r>
            <a:br>
              <a:rPr lang="pl-PL" sz="2400" dirty="0"/>
            </a:br>
            <a:br>
              <a:rPr lang="pl-PL" sz="2400" dirty="0"/>
            </a:br>
            <a:r>
              <a:rPr lang="pl-PL" sz="2400" b="1" dirty="0"/>
              <a:t>CZYNNIKI PSYCHOLOGICZNE</a:t>
            </a:r>
            <a:r>
              <a:rPr lang="pl-PL" sz="2400" dirty="0"/>
              <a:t>: WRAŻLIWOŚĆ, ODPORNOŚĆ NA STRES, RADZENIE SOBIE Z EMOCJAMI, POCZUCIE WŁASNEJ WARTOŚCI.</a:t>
            </a:r>
            <a:br>
              <a:rPr lang="pl-PL" sz="2400" dirty="0"/>
            </a:br>
            <a:br>
              <a:rPr lang="pl-PL" sz="2400" dirty="0"/>
            </a:br>
            <a:r>
              <a:rPr lang="pl-PL" sz="2400" b="1" dirty="0"/>
              <a:t>CZYNNIKI ŚRODOWISKOWE</a:t>
            </a:r>
            <a:r>
              <a:rPr lang="pl-PL" sz="2400" dirty="0"/>
              <a:t>: SPOSÓB I MIEJSCE WYCHOWANIA, TRAUMATYCZNE DOŚWIADCZENIA, UTRATA BLISKIEJ OSOBY, DOŚWIADCZANIE PRZEMOCY.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679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2DDAB-B776-4C1B-A504-682DC548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8" y="168677"/>
            <a:ext cx="11709646" cy="6516208"/>
          </a:xfrm>
        </p:spPr>
        <p:txBody>
          <a:bodyPr>
            <a:normAutofit fontScale="90000"/>
          </a:bodyPr>
          <a:lstStyle/>
          <a:p>
            <a:r>
              <a:rPr lang="pl-PL" sz="3100" b="1" dirty="0"/>
              <a:t>                                            OBJAWY DEPRESJI</a:t>
            </a:r>
            <a:br>
              <a:rPr lang="pl-PL" sz="2800" dirty="0"/>
            </a:br>
            <a:br>
              <a:rPr lang="pl-PL" sz="2800" dirty="0"/>
            </a:br>
            <a:br>
              <a:rPr lang="pl-PL" sz="1300" dirty="0"/>
            </a:br>
            <a:r>
              <a:rPr lang="pl-PL" sz="1300" dirty="0"/>
              <a:t>-</a:t>
            </a:r>
            <a:r>
              <a:rPr lang="pl-PL" sz="2400" dirty="0"/>
              <a:t>SMUTEK</a:t>
            </a:r>
            <a:br>
              <a:rPr lang="pl-PL" sz="2400" dirty="0"/>
            </a:br>
            <a:r>
              <a:rPr lang="pl-PL" sz="2400" dirty="0"/>
              <a:t>-OGRANICZENIE LUB REZYGNACJA Z ZAINTERESOWAŃ I AKTYWNOŚCI, KTÓRE DOTYCHCZAS SPRAWIAŁY RADOŚĆ (ANHEDONIA)</a:t>
            </a:r>
            <a:br>
              <a:rPr lang="pl-PL" sz="2400" dirty="0"/>
            </a:br>
            <a:r>
              <a:rPr lang="pl-PL" sz="2400" dirty="0"/>
              <a:t>-ZMIANY W ZAKRESIE AKTYWNOŚCI PSYCHORUCHOWEJ – SPOWOLNIENIE LUB POBUDZENIE PSYCHORUCHOWE, </a:t>
            </a:r>
            <a:br>
              <a:rPr lang="pl-PL" sz="2400" dirty="0"/>
            </a:br>
            <a:r>
              <a:rPr lang="pl-PL" sz="2400" dirty="0"/>
              <a:t>-POCZUCIE BRAKU NADZIEI I SENSU ŻYCIA,</a:t>
            </a:r>
            <a:br>
              <a:rPr lang="pl-PL" sz="2400" dirty="0"/>
            </a:br>
            <a:r>
              <a:rPr lang="pl-PL" sz="2400" dirty="0"/>
              <a:t>-NISKIE POCZUCIE WŁASNEJ WARTOŚCI,</a:t>
            </a:r>
            <a:br>
              <a:rPr lang="pl-PL" sz="2400" dirty="0"/>
            </a:br>
            <a:r>
              <a:rPr lang="pl-PL" sz="2400" dirty="0"/>
              <a:t>-NADMIERNE POCZUCIE WINY,</a:t>
            </a:r>
            <a:br>
              <a:rPr lang="pl-PL" sz="2400" dirty="0"/>
            </a:br>
            <a:r>
              <a:rPr lang="pl-PL" sz="2400" dirty="0"/>
              <a:t>-POCZUCIE BEZRADNOŚCI,</a:t>
            </a:r>
            <a:br>
              <a:rPr lang="pl-PL" sz="2400" dirty="0"/>
            </a:br>
            <a:r>
              <a:rPr lang="pl-PL" sz="2400" dirty="0"/>
              <a:t>-NAWRACAJĄCE MYŚLI O ŚMIERCI I SAMOBÓJSTWIE,</a:t>
            </a:r>
            <a:br>
              <a:rPr lang="pl-PL" sz="2400" dirty="0"/>
            </a:br>
            <a:r>
              <a:rPr lang="pl-PL" sz="2400" dirty="0"/>
              <a:t>-SPADEK ENERGII,</a:t>
            </a:r>
            <a:br>
              <a:rPr lang="pl-PL" sz="2400" dirty="0"/>
            </a:br>
            <a:r>
              <a:rPr lang="pl-PL" sz="2400" dirty="0"/>
              <a:t>-NADMIERNA MĘCZLIWOŚĆ,</a:t>
            </a:r>
            <a:br>
              <a:rPr lang="pl-PL" sz="2400" dirty="0"/>
            </a:br>
            <a:r>
              <a:rPr lang="pl-PL" sz="2400" dirty="0"/>
              <a:t>-ZABURZENIA KONCENTRACJI I UWAGI,</a:t>
            </a:r>
            <a:br>
              <a:rPr lang="pl-PL" sz="2400" dirty="0"/>
            </a:br>
            <a:r>
              <a:rPr lang="pl-PL" sz="2400" dirty="0"/>
              <a:t>-WZROST LUB SPADEK APETYTU,</a:t>
            </a:r>
            <a:br>
              <a:rPr lang="pl-PL" sz="2400" dirty="0"/>
            </a:br>
            <a:r>
              <a:rPr lang="pl-PL" sz="2400" dirty="0"/>
              <a:t>-ZMIANA DOTYCHACZOSWEGO WZORCA SNU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831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F539DB-0486-4F7A-B276-9378CE12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4" y="609599"/>
            <a:ext cx="11221375" cy="533843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400" u="sng" dirty="0"/>
              <a:t>Depresję można (i powinno się) leczyć</a:t>
            </a:r>
            <a:r>
              <a:rPr lang="pl-PL" sz="2400" dirty="0"/>
              <a:t>. Najkorzystniejsze są metody kompleksowe, czyli połączenie psychoterapii i farmakoterapii. </a:t>
            </a:r>
            <a:br>
              <a:rPr lang="pl-PL" sz="2400" dirty="0"/>
            </a:br>
            <a:r>
              <a:rPr lang="pl-PL" sz="2400" dirty="0"/>
              <a:t>Bardzo istotna jest również edukacja – objaśnianie pacjentowi, na czym polega choroba i czego może się spodziewać. Ważne, by </a:t>
            </a:r>
            <a:br>
              <a:rPr lang="pl-PL" sz="2400" dirty="0"/>
            </a:br>
            <a:r>
              <a:rPr lang="pl-PL" sz="2400" dirty="0"/>
              <a:t>o depresji możliwie dużo wiedzieli również najbliżsi chorego. Najczęstszą metodą psychoterapii jest tak zwana terapia poznawczo-behawioralna, która skupia się na analizowaniu problemów </a:t>
            </a:r>
            <a:br>
              <a:rPr lang="pl-PL" sz="2400" dirty="0"/>
            </a:br>
            <a:r>
              <a:rPr lang="pl-PL" sz="2400" dirty="0"/>
              <a:t>i wykształcaniu pozytywnych reakcji.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80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C9271-4CCE-459A-B4F9-1F75192C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1" y="609599"/>
            <a:ext cx="10745570" cy="587997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                Jak rozmawiać z chorym na depresję?</a:t>
            </a:r>
            <a:br>
              <a:rPr lang="pl-PL" b="1" dirty="0"/>
            </a:br>
            <a:br>
              <a:rPr lang="pl-PL" dirty="0"/>
            </a:br>
            <a:r>
              <a:rPr lang="pl-PL" sz="2000" b="1" i="1" dirty="0"/>
              <a:t>Czego nie mówić?</a:t>
            </a:r>
            <a:br>
              <a:rPr lang="pl-PL" sz="2000" dirty="0"/>
            </a:br>
            <a:br>
              <a:rPr lang="pl-PL" sz="2000" dirty="0"/>
            </a:br>
            <a:r>
              <a:rPr lang="pl-PL" sz="2000" b="1" dirty="0"/>
              <a:t>-INNI MAJĄ GORZEJ NIŻ TY, A TAK SIĘ NIE SMUCĄ</a:t>
            </a:r>
            <a:br>
              <a:rPr lang="pl-PL" sz="2000" b="1" dirty="0"/>
            </a:br>
            <a:r>
              <a:rPr lang="pl-PL" sz="2000" b="1" dirty="0"/>
              <a:t>-PRZESTAŃ SIĘ WRESZCIE SMUCIĆ</a:t>
            </a:r>
            <a:br>
              <a:rPr lang="pl-PL" sz="2000" b="1" dirty="0"/>
            </a:br>
            <a:r>
              <a:rPr lang="pl-PL" sz="2000" b="1" dirty="0"/>
              <a:t>-WEŹ SIĘ W GARŚĆ</a:t>
            </a:r>
            <a:br>
              <a:rPr lang="pl-PL" sz="2000" b="1" dirty="0"/>
            </a:br>
            <a:r>
              <a:rPr lang="pl-PL" sz="2000" b="1" dirty="0"/>
              <a:t>-WIEM CO CZUJESZ, JA MIAŁEM/AM DEPRESJĘ CAŁY ZESZŁY TYDZIEŃ</a:t>
            </a:r>
            <a:br>
              <a:rPr lang="pl-PL" sz="2000" b="1" dirty="0"/>
            </a:br>
            <a:r>
              <a:rPr lang="pl-PL" sz="2000" b="1" dirty="0"/>
              <a:t>-NIKT NIE MÓWIŁ, ŻE ŻYCIE BĘDZIE ŁATWE</a:t>
            </a:r>
            <a:br>
              <a:rPr lang="pl-PL" sz="2000" b="1" dirty="0"/>
            </a:br>
            <a:r>
              <a:rPr lang="pl-PL" sz="2000" b="1" dirty="0"/>
              <a:t>-LEPIEJ WYJDŹ DO ZNAJOMYCH I SKOŃCZ JUŻ TAK MARUDZIĆ</a:t>
            </a:r>
            <a:br>
              <a:rPr lang="pl-PL" sz="2000" b="1" dirty="0"/>
            </a:br>
            <a:r>
              <a:rPr lang="pl-PL" sz="2000" b="1" dirty="0"/>
              <a:t>-WZIĄŁBYŚ SIĘ DO ROBOTY</a:t>
            </a:r>
            <a:br>
              <a:rPr lang="pl-PL" sz="2000" b="1" dirty="0"/>
            </a:br>
            <a:r>
              <a:rPr lang="pl-PL" sz="2000" b="1" dirty="0"/>
              <a:t>-A PRÓBOWAŁEŚ/AŚ NAPIĆ SIĘ MELISY ?</a:t>
            </a:r>
            <a:br>
              <a:rPr lang="pl-PL" sz="2000" b="1" dirty="0"/>
            </a:br>
            <a:r>
              <a:rPr lang="pl-PL" sz="2000" b="1" dirty="0"/>
              <a:t>-MASZ DEPRESJĘ ? TO TAK JAK ZAWSZE</a:t>
            </a:r>
            <a:br>
              <a:rPr lang="pl-PL" sz="2000" b="1" dirty="0"/>
            </a:br>
            <a:r>
              <a:rPr lang="pl-PL" sz="2000" b="1" dirty="0"/>
              <a:t>-PRZEZ CIEBIEI TWOJE NASTAWIENIE WSZYSCY MAJĄ SIĘ GORZEJ !</a:t>
            </a:r>
            <a:br>
              <a:rPr lang="pl-PL" sz="200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0541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TM03457485[[fn=Siatka]]</Template>
  <TotalTime>44</TotalTime>
  <Words>828</Words>
  <Application>Microsoft Office PowerPoint</Application>
  <PresentationFormat>Panoramiczny</PresentationFormat>
  <Paragraphs>11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Montserrat Classic</vt:lpstr>
      <vt:lpstr>Siatka</vt:lpstr>
      <vt:lpstr>Dzień WALKI Z DEPRESJĄ 23 LUTY</vt:lpstr>
      <vt:lpstr> Według danych Światowej Organizacji Zdrowia,  depresja jest czwartą najpoważniejszą chorobą na świecie i jedną  z głównych przyczyn samobójstw.  Ogólnopolski Dzień Walki z Depresją został ustanowiony przez Ministra Zdrowia w 2001. Od 2002 roku Stowarzyszenie Aktywnie Przeciwko Depresji organizuje z tej okazji różnego rodzaju inicjatywy.  Celem tego dnia jest upowszechnienie wiedzy na temat depresji i zachęcenie chorych do leczenia. </vt:lpstr>
      <vt:lpstr>Depresja to bardzo podstępna i wyniszczająca choroba związana z zaburzeniami nastroju. Mimo tego, że występuje bardzo często, wciąż jest stygmatyzowana, a osoby na nią cierpiące wstydzą się szukać pomocy.   Depresja jest uleczalna, choć może nawracać.   to choroba, która objawia się przewlekłymi zaburzeniami nastroju (tzw. zaburzeniami afektywnymi). Według WHO dotyka około 5 procent populacji; w Europie to aż 27 procent. Depresja dwa razy częściej występuje u kobiet niż mężczyzn. </vt:lpstr>
      <vt:lpstr>GŁÓWNM OBJAW DEPRESJI TO OGÓLNE POGORSZENIE SIĘ NASTROJU.  TAKI STAN MOŻE ZDARZYĆ SIĘ KAŻDEMU  Z NAS.  JEŚLI JEDNAK STAN TAKI TRWA DŁUŻEJ NIŻ DWA TYGODNIE I TOWARZYSZĄ MU INNE OBJAWY, NALEŻY SKONTAKTOWAĆ SIĘ ZE SPECJALISTĄ. </vt:lpstr>
      <vt:lpstr>          depresja u dzieci i młodzieży  DIAGNOZA DEPRESJI U DZIECI I MŁODZIEŻY NIE JEST ŁATWA, PONIEWAŻ U DZIECI MOGĘ WYSTEPOWAĆ NIETYPOWE OBJAWY.  DEPRESJI OKRESU DZIECIŃSTWA I DOJRZEWANIA CZĘSTO TOWARZYSZĄ INNNE JEDNOSTKI CHOROBOWE NP. :  ZABURZENIA LĘKOWE (SĄ DIAGNOZOWENE U 30 -70 % DZIECI  Z ROZPOZNANĄ DEPRESJĄ)  </vt:lpstr>
      <vt:lpstr>PRZYCZYNY WYSTĘPOWANIA DEPRESJI U DZIECI NIE SĄ  DO KOŃCA ZNANE. PODOBNIE JAK W PRZYPADKU OSÓB DOROSŁYCH NAJCZĘŚCIEJ JEST TO WSPÓLWYSTĘPOWANIE TRZECH CZYNNIKÓW:  BIOLOGICZNYCH, PSYCHOLOGICZNYCH I ŚRODOWISKOWYCH.   CZYNNIKI BIOLOGICZNE TO GENY, KTÓRE DZIECKO DZIEDZICZY PO RODZICACH. JEŻELI KTOŚ W RODZINIE CHORUJE NA DEPRESJĘ, TO ISTNIEJE POWAŻNE RYZYKO, ŻE DZIECKO RÓWNIEŻ NA NIĄ ZACHORUJE.   CZYNNIKI PSYCHOLOGICZNE: WRAŻLIWOŚĆ, ODPORNOŚĆ NA STRES, RADZENIE SOBIE Z EMOCJAMI, POCZUCIE WŁASNEJ WARTOŚCI.  CZYNNIKI ŚRODOWISKOWE: SPOSÓB I MIEJSCE WYCHOWANIA, TRAUMATYCZNE DOŚWIADCZENIA, UTRATA BLISKIEJ OSOBY, DOŚWIADCZANIE PRZEMOCY. </vt:lpstr>
      <vt:lpstr>                                            OBJAWY DEPRESJI   -SMUTEK -OGRANICZENIE LUB REZYGNACJA Z ZAINTERESOWAŃ I AKTYWNOŚCI, KTÓRE DOTYCHCZAS SPRAWIAŁY RADOŚĆ (ANHEDONIA) -ZMIANY W ZAKRESIE AKTYWNOŚCI PSYCHORUCHOWEJ – SPOWOLNIENIE LUB POBUDZENIE PSYCHORUCHOWE,  -POCZUCIE BRAKU NADZIEI I SENSU ŻYCIA, -NISKIE POCZUCIE WŁASNEJ WARTOŚCI, -NADMIERNE POCZUCIE WINY, -POCZUCIE BEZRADNOŚCI, -NAWRACAJĄCE MYŚLI O ŚMIERCI I SAMOBÓJSTWIE, -SPADEK ENERGII, -NADMIERNA MĘCZLIWOŚĆ, -ZABURZENIA KONCENTRACJI I UWAGI, -WZROST LUB SPADEK APETYTU, -ZMIANA DOTYCHACZOSWEGO WZORCA SNU </vt:lpstr>
      <vt:lpstr>Depresję można (i powinno się) leczyć. Najkorzystniejsze są metody kompleksowe, czyli połączenie psychoterapii i farmakoterapii.  Bardzo istotna jest również edukacja – objaśnianie pacjentowi, na czym polega choroba i czego może się spodziewać. Ważne, by  o depresji możliwie dużo wiedzieli również najbliżsi chorego. Najczęstszą metodą psychoterapii jest tak zwana terapia poznawczo-behawioralna, która skupia się na analizowaniu problemów  i wykształcaniu pozytywnych reakcji. </vt:lpstr>
      <vt:lpstr>                Jak rozmawiać z chorym na depresję?  Czego nie mówić?  -INNI MAJĄ GORZEJ NIŻ TY, A TAK SIĘ NIE SMUCĄ -PRZESTAŃ SIĘ WRESZCIE SMUCIĆ -WEŹ SIĘ W GARŚĆ -WIEM CO CZUJESZ, JA MIAŁEM/AM DEPRESJĘ CAŁY ZESZŁY TYDZIEŃ -NIKT NIE MÓWIŁ, ŻE ŻYCIE BĘDZIE ŁATWE -LEPIEJ WYJDŹ DO ZNAJOMYCH I SKOŃCZ JUŻ TAK MARUDZIĆ -WZIĄŁBYŚ SIĘ DO ROBOTY -A PRÓBOWAŁEŚ/AŚ NAPIĆ SIĘ MELISY ? -MASZ DEPRESJĘ ? TO TAK JAK ZAWSZE -PRZEZ CIEBIEI TWOJE NASTAWIENIE WSZYSCY MAJĄ SIĘ GORZEJ ! </vt:lpstr>
      <vt:lpstr>                            Jak rozmawiać z chorym na depresję?  Co mówić?  -CHCESZ , ABY CIĘ PRZYTULIĆ ? -WIESZ, ŻE NIE JESTEŚ SAM/A? -DLA MNIE JESTEŚ WAŻNY/A -JESTEŚMY TUTAJ PO TO, ABY CIĘ WSPIERAĆ -PRZYKRO MI, NIE DO KOŃCA ROZUMIEM, CO TERAZ CZUJESZ, ALE WSPÓCZUJE CI -NIE ZOSTAWIE CIĘ -PRZYKRO MI JEST Z POWODU TEGO, PRZEZ CO TERAZ PRZECHODZISZ  -KOCHAM CIĘ (TYLKO WTEDY, KIEDY FAKTYCZNIE TAK JEST) -NIE JESTEŚ WARIATEM/KĄ!  </vt:lpstr>
      <vt:lpstr>                                    WAŻNE TELEFONY  TELEFON ZAUFANIA DLA DZIECI  116 111  TELEFON ZAUFANIA DLA DZIECI  800 080 222  TELEFON DLA RODZICÓW  I NAUCZYCIELI 800 100 100   PORADNIA PSYCHOLOGICZNO - PEDAGOGICZNA W PRUDNIKU - 774363862,  PON - PIĄTEK 8-16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WALKI Z DEPRESJĄ 23 LUTY</dc:title>
  <dc:creator>Uczeń</dc:creator>
  <cp:lastModifiedBy>Uczeń</cp:lastModifiedBy>
  <cp:revision>5</cp:revision>
  <dcterms:created xsi:type="dcterms:W3CDTF">2021-02-23T07:26:31Z</dcterms:created>
  <dcterms:modified xsi:type="dcterms:W3CDTF">2021-02-23T08:11:27Z</dcterms:modified>
</cp:coreProperties>
</file>