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5" r:id="rId7"/>
    <p:sldId id="266" r:id="rId8"/>
    <p:sldId id="260" r:id="rId9"/>
    <p:sldId id="275" r:id="rId10"/>
    <p:sldId id="273" r:id="rId11"/>
    <p:sldId id="274" r:id="rId12"/>
    <p:sldId id="262" r:id="rId13"/>
    <p:sldId id="263" r:id="rId14"/>
    <p:sldId id="267" r:id="rId15"/>
    <p:sldId id="269" r:id="rId16"/>
    <p:sldId id="264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Mcr2-Ke3I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D8748-721B-49B5-A48D-76E1F7AE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308216" cy="4082337"/>
          </a:xfrm>
        </p:spPr>
        <p:txBody>
          <a:bodyPr/>
          <a:lstStyle/>
          <a:p>
            <a:pPr algn="ctr"/>
            <a:r>
              <a:rPr lang="pl-PL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luty </a:t>
            </a:r>
            <a:br>
              <a:rPr lang="pl-PL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Bezpiecznego Internetu </a:t>
            </a:r>
            <a:endParaRPr lang="pl-PL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4A3DA49A-53BD-4244-8720-1BE9FE68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11" y="3989351"/>
            <a:ext cx="5208816" cy="26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F86BAD-E678-40EB-9DA1-C0A9A28C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452717"/>
            <a:ext cx="11573163" cy="6271355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Kradzież danych osobowych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dirty="0"/>
            </a:br>
            <a:r>
              <a:rPr lang="pl-PL" sz="2800" dirty="0"/>
              <a:t>Pod tych hasłem kryje się szereg zagrożeń. Dziecko w Internecie, nieświadome niebezpieczeństwa, z łatwością dzieli się takimi danymi jak numer telefonu, adres zamieszkania, nazwa szkoły, do której uczęszcza, lokalizacje, w których spędza wolny czas. </a:t>
            </a:r>
            <a:br>
              <a:rPr lang="pl-PL" sz="2800" dirty="0"/>
            </a:br>
            <a:r>
              <a:rPr lang="pl-PL" sz="2800" dirty="0"/>
              <a:t>Dzięki tym informacjom przestępcy łatwiej jest dotrzeć do dziecka i wyłudzić od niego więcej danych – </a:t>
            </a:r>
            <a:r>
              <a:rPr lang="pl-PL" sz="2800" u="sng" dirty="0"/>
              <a:t>np. numer konta bankowego rodziców. </a:t>
            </a:r>
            <a:br>
              <a:rPr lang="pl-PL" sz="2800" u="sng" dirty="0"/>
            </a:br>
            <a:r>
              <a:rPr lang="pl-PL" sz="2800" dirty="0"/>
              <a:t>Na podstawie danych osobowych udostępnionych w </a:t>
            </a:r>
            <a:r>
              <a:rPr lang="pl-PL" sz="2800" dirty="0" err="1"/>
              <a:t>internecie</a:t>
            </a:r>
            <a:r>
              <a:rPr lang="pl-PL" sz="2800" dirty="0"/>
              <a:t> przestępca może też zaplanować napad na dziecko lub włamanie do jego domu.</a:t>
            </a:r>
            <a:br>
              <a:rPr lang="pl-PL" sz="24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5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media online 4" title="Odc. 3 – „Cyberprzemoc”">
            <a:hlinkClick r:id="" action="ppaction://media"/>
            <a:extLst>
              <a:ext uri="{FF2B5EF4-FFF2-40B4-BE49-F238E27FC236}">
                <a16:creationId xmlns:a16="http://schemas.microsoft.com/office/drawing/2014/main" id="{449114A4-CF09-4E03-8710-35A5C7CD96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5106" y="830407"/>
            <a:ext cx="7825076" cy="44016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F897FFA-3FC0-477E-8CD4-D192B1F12071}"/>
              </a:ext>
            </a:extLst>
          </p:cNvPr>
          <p:cNvSpPr txBox="1"/>
          <p:nvPr/>
        </p:nvSpPr>
        <p:spPr>
          <a:xfrm>
            <a:off x="1200727" y="5745018"/>
            <a:ext cx="862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Źródło:      https://www.youtube.com/watch?v=XMcr2-Ke3I4&amp;t=125s</a:t>
            </a:r>
          </a:p>
        </p:txBody>
      </p:sp>
    </p:spTree>
    <p:extLst>
      <p:ext uri="{BB962C8B-B14F-4D97-AF65-F5344CB8AC3E}">
        <p14:creationId xmlns:p14="http://schemas.microsoft.com/office/powerpoint/2010/main" val="833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3802" y="258623"/>
            <a:ext cx="10162787" cy="651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W </a:t>
            </a:r>
            <a:r>
              <a:rPr lang="pl-PL" sz="2200" u="sng" dirty="0"/>
              <a:t>dniu 6 czerwca 2011 </a:t>
            </a:r>
            <a:r>
              <a:rPr lang="pl-PL" sz="2200" dirty="0"/>
              <a:t>r. weszła w życie poprawka do ustawy – Kodeks karny, opublikowana w Dz.U. z 2011 r. nr 72, poz. 381, uznająca cyberprzemoc, jak i stalking w Polsce za czyn zabroniony. Obecnie czyn ten podlega karze na podstawie art. 190a K.k.</a:t>
            </a:r>
          </a:p>
          <a:p>
            <a:pPr marL="0" indent="0">
              <a:buNone/>
            </a:pPr>
            <a:r>
              <a:rPr lang="pl-PL" sz="2200" dirty="0"/>
              <a:t> </a:t>
            </a:r>
            <a:r>
              <a:rPr lang="pl-PL" sz="2200" b="1" dirty="0"/>
              <a:t>paragraf 1: Kto przez uporczywe nękanie innej osoby lub osoby jej najbliższej wzbudza u niej uzasadnione okolicznościami poczucie zagrożenia lub istotnie narusza jej prywatność, podlega karze pozbawienia wolności do lat 3.</a:t>
            </a:r>
          </a:p>
          <a:p>
            <a:pPr marL="0" indent="0">
              <a:buNone/>
            </a:pPr>
            <a:r>
              <a:rPr lang="pl-PL" sz="2200" b="1" dirty="0"/>
              <a:t> paragraf 2: Tej samej karze podlega, kto, podszywając się pod inną osobę, wykorzystuje jej wizerunek lub inne jej dane osobowe w celu wyrządzenia jej szkody majątkowej lub osobistej.</a:t>
            </a:r>
          </a:p>
          <a:p>
            <a:pPr marL="0" indent="0">
              <a:buNone/>
            </a:pPr>
            <a:r>
              <a:rPr lang="pl-PL" sz="2200" b="1" dirty="0"/>
              <a:t>paragraf 3: Jeżeli następstwem czynu określonego w § 1 lub 2 jest targnięcie się pokrzywdzonego na własne życie, sprawca podlega karze pozbawienia wolności od roku do lat 10.</a:t>
            </a:r>
          </a:p>
          <a:p>
            <a:pPr marL="0" indent="0">
              <a:buNone/>
            </a:pPr>
            <a:r>
              <a:rPr lang="pl-PL" sz="2200" b="1" dirty="0"/>
              <a:t> paragraf 4: Ściganie przestępstwa określonego w § 1 lub 2 następuje na wniosek pokrzywdzonego.</a:t>
            </a:r>
          </a:p>
        </p:txBody>
      </p:sp>
    </p:spTree>
    <p:extLst>
      <p:ext uri="{BB962C8B-B14F-4D97-AF65-F5344CB8AC3E}">
        <p14:creationId xmlns:p14="http://schemas.microsoft.com/office/powerpoint/2010/main" val="4937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split orient="vert"/>
      </p:transition>
    </mc:Choice>
    <mc:Fallback xmlns="">
      <p:transition spd="slow" advTm="2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549" y="336261"/>
            <a:ext cx="10205919" cy="48568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Wprowadzenie art. 190a do Kodeksu karnego zakończyło w Polsce okres bezkarności osób posługujących się Internetem w celach nękania innych osób. Niezależnie od tego uregulowania prawnego nadal pozostają karalne również m.in. pomówienie, zniewaga, groźba karalna, niszczenie danych informatycznych i utrudnianie dostępu do danych informatycznych, które mogą być przejawami cyberprzemocy. Niezależnie od ochrony prawnokarnej pokrzywdzonego, osoba taka może pozwać dodatkowo prześladowcę jako poszkodowany w procesie cywilnym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np. o naruszenie dóbr osobistych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00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pomóc dziecku?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550" y="1362805"/>
            <a:ext cx="11715541" cy="569360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Rozmawiaj z dzieckiem o wszystkim, co je martwi,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Zwracaj uwagę, gdy dziecko sprawia wrażenie smutnego lub zakłopotanego,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Zapoznaj się z technologiami używanymi przez dzieci,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Przekonaj dziecko do pokazania wiadomości lub e-maili  o obraźliwej treści,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Przekonaj dziecko, aby nie wchodziło w dyskusję z atakującymi je osobami,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Uczul je też na to, by nie podawało obcym ani znajomym internetowych haseł,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Naucz je weryfikowania danych Internecie. Przypominaj, że nie wszystko, co można znaleźć w sieci, jest prawdą,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Ostrzeż dziecko przed kontaktami z osobami nieznajomymi w sieci.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6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068" y="439779"/>
            <a:ext cx="9740091" cy="59523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W Polsce dostępnych jest już sporo rzetelnych, edukacyjnych stron internetowych, zawierających porady ekspertów na temat skutecznych metod ochrony dzieci przed szkodliwymi treściami w Internecie, a także radzenia sobie z cyberprzemocą.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Godne polecania są następujące serwisy:</a:t>
            </a:r>
          </a:p>
          <a:p>
            <a:pPr marL="0" indent="0">
              <a:lnSpc>
                <a:spcPct val="120000"/>
              </a:lnSpc>
              <a:buNone/>
            </a:pPr>
            <a:endParaRPr lang="pl-PL" sz="26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Dzieckowsieci.pl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Saferinternet.pl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Mamatatatablet.pl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116111.pl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3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5342" y="413900"/>
            <a:ext cx="8946541" cy="4195481"/>
          </a:xfrm>
        </p:spPr>
        <p:txBody>
          <a:bodyPr/>
          <a:lstStyle/>
          <a:p>
            <a:r>
              <a:rPr lang="pl-PL" sz="3600" dirty="0"/>
              <a:t>Gdzie szukać wsparcia?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" y="1751163"/>
            <a:ext cx="5838564" cy="23171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359" y="4068342"/>
            <a:ext cx="6092226" cy="24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8" y="68562"/>
            <a:ext cx="5030523" cy="670317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67" y="8177"/>
            <a:ext cx="5140581" cy="68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907DD9-8A50-49E5-8CD6-EE0433705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6" y="997528"/>
            <a:ext cx="11000508" cy="5278581"/>
          </a:xfrm>
        </p:spPr>
        <p:txBody>
          <a:bodyPr/>
          <a:lstStyle/>
          <a:p>
            <a:pPr marL="0" indent="0">
              <a:buNone/>
            </a:pPr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  <a:p>
            <a:pPr marL="0" indent="0">
              <a:buNone/>
            </a:pP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/>
            </a:br>
            <a:r>
              <a:rPr lang="pl-PL"/>
              <a:t>                                                                                                               NIKOLA </a:t>
            </a:r>
            <a:r>
              <a:rPr lang="pl-PL" dirty="0"/>
              <a:t>NOWOSAD</a:t>
            </a:r>
          </a:p>
        </p:txBody>
      </p:sp>
    </p:spTree>
    <p:extLst>
      <p:ext uri="{BB962C8B-B14F-4D97-AF65-F5344CB8AC3E}">
        <p14:creationId xmlns:p14="http://schemas.microsoft.com/office/powerpoint/2010/main" val="4465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213F8-A5CC-4E5A-8BF1-FC59E521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452717"/>
            <a:ext cx="11804073" cy="6077391"/>
          </a:xfrm>
        </p:spPr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Bezpiecznego Internetu </a:t>
            </a:r>
            <a:r>
              <a:rPr lang="pl-PL" sz="2800" dirty="0"/>
              <a:t>to święto obchodzone w całej Europie w pierwszej połowie lutego. </a:t>
            </a:r>
            <a:br>
              <a:rPr lang="pl-PL" sz="2800" dirty="0"/>
            </a:br>
            <a:r>
              <a:rPr lang="pl-PL" sz="2800" dirty="0"/>
              <a:t>Jest inicjatywą Komisji Europejskiej, mającą na celu zwrócenie uwagi na kwestię bezpiecznego dostępu dzieci i młodzieży do zasobów internetowych. Został ustanowiony z inicjatywy Komisji Europejskiej w ramach programu </a:t>
            </a:r>
            <a:r>
              <a:rPr lang="pl-PL" sz="2800" b="1" dirty="0"/>
              <a:t>"</a:t>
            </a:r>
            <a:r>
              <a:rPr lang="pl-PL" sz="2800" b="1" dirty="0" err="1"/>
              <a:t>Safer</a:t>
            </a:r>
            <a:r>
              <a:rPr lang="pl-PL" sz="2800" b="1" dirty="0"/>
              <a:t> Internet". </a:t>
            </a:r>
            <a:r>
              <a:rPr lang="pl-PL" sz="2800" dirty="0"/>
              <a:t>Chodzi głównie </a:t>
            </a:r>
            <a:br>
              <a:rPr lang="pl-PL" sz="2800" dirty="0"/>
            </a:br>
            <a:r>
              <a:rPr lang="pl-PL" sz="2800" dirty="0"/>
              <a:t>o to, by dzieci i młodzież nie były narażone na niebezpieczeństwa w trakcie korzystania z zasobów internetowych. </a:t>
            </a:r>
            <a:br>
              <a:rPr lang="pl-PL" sz="2800" dirty="0"/>
            </a:br>
            <a:r>
              <a:rPr lang="pl-PL" sz="2800" dirty="0"/>
              <a:t>W Polsce Dzień Bezpiecznego Internetu organizowany jest przez Fundację Dajemy Dzieciom Siłę (dawniej pod nazwą Fundacja Dzieci Niczyje) oraz NASK, odpowiedzialne za realizację programu "</a:t>
            </a:r>
            <a:r>
              <a:rPr lang="pl-PL" sz="2800" dirty="0" err="1"/>
              <a:t>Safer</a:t>
            </a:r>
            <a:r>
              <a:rPr lang="pl-PL" sz="2800" dirty="0"/>
              <a:t> Internet" w Polsce.</a:t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405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825" y="552091"/>
            <a:ext cx="11428430" cy="6116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Cyberprzemoc </a:t>
            </a:r>
            <a:r>
              <a:rPr lang="pl-PL" sz="3200" dirty="0"/>
              <a:t>( </a:t>
            </a:r>
            <a:r>
              <a:rPr lang="pl-PL" sz="3200" dirty="0" err="1"/>
              <a:t>ang.cyberbulling</a:t>
            </a:r>
            <a:r>
              <a:rPr lang="pl-PL" sz="3200" dirty="0"/>
              <a:t>) to inaczej </a:t>
            </a:r>
            <a:br>
              <a:rPr lang="pl-PL" sz="3200" dirty="0"/>
            </a:br>
            <a:r>
              <a:rPr lang="pl-PL" sz="3200" dirty="0"/>
              <a:t>przemoc w Internecie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br>
              <a:rPr lang="pl-PL" sz="3200" dirty="0"/>
            </a:br>
            <a:r>
              <a:rPr lang="pl-PL" sz="3200" dirty="0"/>
              <a:t>Osobę dopuszczającą się takich czynów określa się </a:t>
            </a:r>
            <a:r>
              <a:rPr lang="pl-PL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stalkerem.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9DEB85-B492-453E-A605-24127A518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46" y="1902690"/>
            <a:ext cx="609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175" y="120601"/>
            <a:ext cx="11639734" cy="6608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cyberprzemocy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Nękanie, straszenie, szantażowanie z użyciem Sieci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Rozsyłanie kompromitujących materiałów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Włamania na konta pocztowe i konta komunikatorów w celu rozsyłania kompromitujących wiadomości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Dalsze rozsyłanie otrzymanych danych i wiadomości jako zapisu rozmowy, czy kopii e-maila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Tworzenie kompromitujących i ośmieszających stron internetowych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Podszywanie się pod inne osoby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Wykluczanie z internetowych społeczności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Publikowanie poniżających, często wulgarnych komentarzy i postów</a:t>
            </a:r>
          </a:p>
        </p:txBody>
      </p:sp>
    </p:spTree>
    <p:extLst>
      <p:ext uri="{BB962C8B-B14F-4D97-AF65-F5344CB8AC3E}">
        <p14:creationId xmlns:p14="http://schemas.microsoft.com/office/powerpoint/2010/main" val="950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176" y="258624"/>
            <a:ext cx="10637239" cy="603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Najczęściej wykorzystywane narzędzia to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Poczta elektroniczna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Serwisy społecznościowe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Telefony komórkowe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Strony internetowe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Czaty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95" y="998129"/>
            <a:ext cx="2926080" cy="19507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163" y="1717732"/>
            <a:ext cx="2397426" cy="23974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52" y="3909152"/>
            <a:ext cx="3411049" cy="207860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5" y="4735099"/>
            <a:ext cx="2652981" cy="19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najczęściej jest ofiara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1" y="2165062"/>
            <a:ext cx="10119654" cy="4529037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Najczęstszymi ofiarami cyberprzemocy są </a:t>
            </a:r>
            <a:br>
              <a:rPr lang="pl-PL" sz="2400" dirty="0"/>
            </a:br>
            <a:r>
              <a:rPr lang="pl-PL" sz="2400" dirty="0"/>
              <a:t>koledzy lub koleżanki z klasy lub po prostu </a:t>
            </a:r>
            <a:br>
              <a:rPr lang="pl-PL" sz="2400" dirty="0"/>
            </a:br>
            <a:r>
              <a:rPr lang="pl-PL" sz="2400" dirty="0"/>
              <a:t>osoby bezbronne. </a:t>
            </a:r>
            <a:br>
              <a:rPr lang="pl-PL" sz="2400" dirty="0"/>
            </a:br>
            <a:r>
              <a:rPr lang="pl-PL" sz="2400" dirty="0"/>
              <a:t>Nie zawsze cyberprzemoc jest przejawem </a:t>
            </a:r>
            <a:br>
              <a:rPr lang="pl-PL" sz="2400" dirty="0"/>
            </a:br>
            <a:r>
              <a:rPr lang="pl-PL" sz="2400" dirty="0"/>
              <a:t>agresji czy nawet doprowadzenia do </a:t>
            </a:r>
            <a:br>
              <a:rPr lang="pl-PL" sz="2400" dirty="0"/>
            </a:br>
            <a:r>
              <a:rPr lang="pl-PL" sz="2400" dirty="0"/>
              <a:t>celowego ośmieszenia. Często powstaje </a:t>
            </a:r>
            <a:br>
              <a:rPr lang="pl-PL" sz="2400" dirty="0"/>
            </a:br>
            <a:r>
              <a:rPr lang="pl-PL" sz="2400" dirty="0"/>
              <a:t>na skutek żartu.</a:t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827" y="2932981"/>
            <a:ext cx="4795983" cy="34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najczęściej jest sprawca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2044" y="1535333"/>
            <a:ext cx="11465375" cy="4960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Przeprowadzone badania oraz dane policji wskazują, </a:t>
            </a:r>
            <a:br>
              <a:rPr lang="pl-PL" sz="2400" dirty="0"/>
            </a:br>
            <a:r>
              <a:rPr lang="pl-PL" sz="2400" dirty="0"/>
              <a:t>iż sprawca cyberprzemocy pochodzi zazwyczaj ze </a:t>
            </a:r>
            <a:br>
              <a:rPr lang="pl-PL" sz="2400" dirty="0"/>
            </a:br>
            <a:r>
              <a:rPr lang="pl-PL" sz="2400" dirty="0"/>
              <a:t>środowiska szkolnego lub bliższego otoczenia ofiary. </a:t>
            </a:r>
            <a:br>
              <a:rPr lang="pl-PL" sz="2400" dirty="0"/>
            </a:br>
            <a:r>
              <a:rPr lang="pl-PL" sz="2400" dirty="0"/>
              <a:t>Najczęściej sprawcy działają pod wpływem impulsu, </a:t>
            </a:r>
            <a:br>
              <a:rPr lang="pl-PL" sz="2400" dirty="0"/>
            </a:br>
            <a:r>
              <a:rPr lang="pl-PL" sz="2400" dirty="0"/>
              <a:t>nie zawsze chcąc celowo ośmieszyć daną osobę. </a:t>
            </a:r>
            <a:br>
              <a:rPr lang="pl-PL" sz="2400" dirty="0"/>
            </a:br>
            <a:r>
              <a:rPr lang="pl-PL" sz="2400" dirty="0"/>
              <a:t>Dzieci i młodzież często podejmują działania </a:t>
            </a:r>
            <a:br>
              <a:rPr lang="pl-PL" sz="2400" dirty="0"/>
            </a:br>
            <a:r>
              <a:rPr lang="pl-PL" sz="2400" dirty="0"/>
              <a:t>określane mianem cyberprzemocy nie</a:t>
            </a:r>
            <a:br>
              <a:rPr lang="pl-PL" sz="2400" dirty="0"/>
            </a:br>
            <a:r>
              <a:rPr lang="pl-PL" sz="2400" dirty="0"/>
              <a:t>mając świadomości możliwych </a:t>
            </a:r>
            <a:br>
              <a:rPr lang="pl-PL" sz="2400" dirty="0"/>
            </a:br>
            <a:r>
              <a:rPr lang="pl-PL" sz="2400" dirty="0"/>
              <a:t>konsekwencji.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80" y="3535851"/>
            <a:ext cx="4681319" cy="31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550" y="310382"/>
            <a:ext cx="10076522" cy="6426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Skutki cyberprzemocy</a:t>
            </a:r>
          </a:p>
          <a:p>
            <a:pPr marL="0" indent="0">
              <a:buNone/>
            </a:pPr>
            <a:r>
              <a:rPr lang="pl-PL" sz="2200" dirty="0"/>
              <a:t>Jeden ze znanych przypadków to historia filmu "Star War </a:t>
            </a:r>
            <a:r>
              <a:rPr lang="pl-PL" sz="2200" dirty="0" err="1"/>
              <a:t>Kid</a:t>
            </a:r>
            <a:r>
              <a:rPr lang="pl-PL" sz="2200" dirty="0"/>
              <a:t>", w której młody chłopak z Kanady nieudolnie odgrywa scenę walki z </a:t>
            </a:r>
            <a:r>
              <a:rPr lang="pl-PL" sz="2200" dirty="0" err="1"/>
              <a:t>Gwiezdych</a:t>
            </a:r>
            <a:r>
              <a:rPr lang="pl-PL" sz="2200" dirty="0"/>
              <a:t> Wojen. Film trafił do sieci i przez długi czas był jednym z najpopularniejszych materiałów w </a:t>
            </a:r>
            <a:r>
              <a:rPr lang="pl-PL" sz="2200" dirty="0" err="1"/>
              <a:t>internecie</a:t>
            </a:r>
            <a:r>
              <a:rPr lang="pl-PL" sz="2200" dirty="0"/>
              <a:t>. Chłopak po załamaniu nerwowym zmienił wraz z rodziną miejsce zamieszkania i przez kilka lat był pod ścisłą ochroną psychiatry.</a:t>
            </a:r>
          </a:p>
          <a:p>
            <a:pPr marL="0" indent="0">
              <a:buNone/>
            </a:pPr>
            <a:r>
              <a:rPr lang="pl-PL" sz="2200" dirty="0"/>
              <a:t>Inny przypadek to m.in. film, w którym pewien japoński uczeń został nagrany w krępującej sytuacji w szatni szkolnej kamerą w telefonie komórkowym. Znana była także sprawa zdjęcia amerykańskiej uczennicy, której fotografię przerobiono na zdjęcie pornograficzne.</a:t>
            </a:r>
          </a:p>
          <a:p>
            <a:pPr marL="0" indent="0">
              <a:buNone/>
            </a:pPr>
            <a:endParaRPr lang="pl-PL" sz="2200" dirty="0"/>
          </a:p>
          <a:p>
            <a:pPr marL="0" indent="0" algn="ctr">
              <a:buNone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Specjaliści wskazują, że skutki cyberprzemocy </a:t>
            </a:r>
            <a:b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młodzieży to poważne problemy psychiczne, nerwice, </a:t>
            </a:r>
            <a:b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 skrajnym przypadku – próby samobójcze. </a:t>
            </a:r>
          </a:p>
        </p:txBody>
      </p:sp>
    </p:spTree>
    <p:extLst>
      <p:ext uri="{BB962C8B-B14F-4D97-AF65-F5344CB8AC3E}">
        <p14:creationId xmlns:p14="http://schemas.microsoft.com/office/powerpoint/2010/main" val="5255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6BCFC1-BB39-4367-9C4C-CF67FC9D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Uzależnienie od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internetu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997569-7490-4860-8A16-E4D06A93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4" y="1376218"/>
            <a:ext cx="11711708" cy="487218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Uzależnienie od Internetu jest bardzo często </a:t>
            </a:r>
            <a:br>
              <a:rPr lang="pl-PL" sz="2400" dirty="0"/>
            </a:br>
            <a:r>
              <a:rPr lang="pl-PL" sz="2400" dirty="0"/>
              <a:t>bagatelizowanym problemem. </a:t>
            </a:r>
            <a:br>
              <a:rPr lang="pl-PL" sz="2400" dirty="0"/>
            </a:br>
            <a:r>
              <a:rPr lang="pl-PL" sz="2400" dirty="0"/>
              <a:t>W dzisiejszych czasach nikogo nie dziwi widok dziecka spędzającego całe dnie </a:t>
            </a:r>
            <a:br>
              <a:rPr lang="pl-PL" sz="2400" dirty="0"/>
            </a:br>
            <a:r>
              <a:rPr lang="pl-PL" sz="2400" dirty="0"/>
              <a:t>z tabletem w ręku i przesiadującego długie godziny przed ekranem komputera. Łatwo jest uśpić swoją czujność i przeoczyć moment, w którym relacja dziecka z wirtualnym światem staje się niebezpieczna. Dziecko uzależnione od </a:t>
            </a:r>
            <a:r>
              <a:rPr lang="pl-PL" sz="2400" dirty="0" err="1"/>
              <a:t>internetu</a:t>
            </a:r>
            <a:r>
              <a:rPr lang="pl-PL" sz="2400" dirty="0"/>
              <a:t> zaczyna się izolować, ma problemy z kontaktami społecznymi, cierpi na zaburzenia natury psychicznej, nie wspominając </a:t>
            </a:r>
            <a:br>
              <a:rPr lang="pl-PL" sz="2400" dirty="0"/>
            </a:br>
            <a:r>
              <a:rPr lang="pl-PL" sz="2400" dirty="0"/>
              <a:t>o problemach ze zdrowiem fizycznym (wady kręgosłupa, osłabienie wzroku, niedotlenienie, zaburzenia koncentracji, bóle głowy, bezsenność).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22F485-DA6A-47CC-99B3-9F8859BA7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461" y="110837"/>
            <a:ext cx="3499428" cy="23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1110</Words>
  <Application>Microsoft Office PowerPoint</Application>
  <PresentationFormat>Panoramiczny</PresentationFormat>
  <Paragraphs>65</Paragraphs>
  <Slides>18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Wingdings 3</vt:lpstr>
      <vt:lpstr>Jon</vt:lpstr>
      <vt:lpstr>9 luty  Dzień Bezpiecznego Internetu </vt:lpstr>
      <vt:lpstr>Dzień Bezpiecznego Internetu to święto obchodzone w całej Europie w pierwszej połowie lutego.  Jest inicjatywą Komisji Europejskiej, mającą na celu zwrócenie uwagi na kwestię bezpiecznego dostępu dzieci i młodzieży do zasobów internetowych. Został ustanowiony z inicjatywy Komisji Europejskiej w ramach programu "Safer Internet". Chodzi głównie  o to, by dzieci i młodzież nie były narażone na niebezpieczeństwa w trakcie korzystania z zasobów internetowych.  W Polsce Dzień Bezpiecznego Internetu organizowany jest przez Fundację Dajemy Dzieciom Siłę (dawniej pod nazwą Fundacja Dzieci Niczyje) oraz NASK, odpowiedzialne za realizację programu "Safer Internet" w Polsce. </vt:lpstr>
      <vt:lpstr>Prezentacja programu PowerPoint</vt:lpstr>
      <vt:lpstr>Prezentacja programu PowerPoint</vt:lpstr>
      <vt:lpstr>Prezentacja programu PowerPoint</vt:lpstr>
      <vt:lpstr>Kim najczęściej jest ofiara ?</vt:lpstr>
      <vt:lpstr>Kim najczęściej jest sprawca ?</vt:lpstr>
      <vt:lpstr>Prezentacja programu PowerPoint</vt:lpstr>
      <vt:lpstr>Uzależnienie od internetu</vt:lpstr>
      <vt:lpstr>         Kradzież danych osobowych  Pod tych hasłem kryje się szereg zagrożeń. Dziecko w Internecie, nieświadome niebezpieczeństwa, z łatwością dzieli się takimi danymi jak numer telefonu, adres zamieszkania, nazwa szkoły, do której uczęszcza, lokalizacje, w których spędza wolny czas.  Dzięki tym informacjom przestępcy łatwiej jest dotrzeć do dziecka i wyłudzić od niego więcej danych – np. numer konta bankowego rodziców.  Na podstawie danych osobowych udostępnionych w internecie przestępca może też zaplanować napad na dziecko lub włamanie do jego domu. </vt:lpstr>
      <vt:lpstr>Prezentacja programu PowerPoint</vt:lpstr>
      <vt:lpstr>Prezentacja programu PowerPoint</vt:lpstr>
      <vt:lpstr>Prezentacja programu PowerPoint</vt:lpstr>
      <vt:lpstr>Jak pomóc dziecku?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Windows User</dc:creator>
  <cp:lastModifiedBy>Uczeń</cp:lastModifiedBy>
  <cp:revision>16</cp:revision>
  <dcterms:created xsi:type="dcterms:W3CDTF">2020-04-09T19:27:34Z</dcterms:created>
  <dcterms:modified xsi:type="dcterms:W3CDTF">2021-02-08T09:09:15Z</dcterms:modified>
</cp:coreProperties>
</file>